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7772400" cy="10058400"/>
  <p:notesSz cx="10058400" cy="7772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8"/>
    <p:restoredTop sz="94679"/>
  </p:normalViewPr>
  <p:slideViewPr>
    <p:cSldViewPr snapToGrid="0">
      <p:cViewPr varScale="1">
        <p:scale>
          <a:sx n="76" d="100"/>
          <a:sy n="76" d="100"/>
        </p:scale>
        <p:origin x="236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4048" y="182880"/>
            <a:ext cx="914400" cy="64805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/>
          <p:nvPr/>
        </p:nvSpPr>
        <p:spPr>
          <a:xfrm>
            <a:off x="3913632" y="201168"/>
            <a:ext cx="3474720" cy="274320"/>
          </a:xfrm>
          <a:prstGeom prst="roundRect">
            <a:avLst>
              <a:gd name="adj" fmla="val 50000"/>
            </a:avLst>
          </a:prstGeom>
          <a:solidFill>
            <a:srgbClr val="EC008C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/>
          <p:nvPr/>
        </p:nvSpPr>
        <p:spPr>
          <a:xfrm>
            <a:off x="3913632" y="251460"/>
            <a:ext cx="347472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Georgia"/>
              <a:buNone/>
            </a:pPr>
            <a:r>
              <a:rPr lang="en-US" sz="900" b="1" i="1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FORTUNE PACK™   |   PREMIUM DTC PACKAGING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7832" y="502920"/>
            <a:ext cx="4544568" cy="464515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/>
          <p:nvPr/>
        </p:nvSpPr>
        <p:spPr>
          <a:xfrm>
            <a:off x="3236976" y="4151376"/>
            <a:ext cx="1042416" cy="1042416"/>
          </a:xfrm>
          <a:prstGeom prst="ellipse">
            <a:avLst/>
          </a:prstGeom>
          <a:solidFill>
            <a:srgbClr val="FFFFFF"/>
          </a:solidFill>
          <a:ln w="25400" cap="flat" cmpd="sng">
            <a:solidFill>
              <a:srgbClr val="EC00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21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46704" y="4315968"/>
            <a:ext cx="822960" cy="72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/>
          <p:nvPr/>
        </p:nvSpPr>
        <p:spPr>
          <a:xfrm>
            <a:off x="3145536" y="5212080"/>
            <a:ext cx="1225296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700"/>
              <a:buFont typeface="Georgia"/>
              <a:buNone/>
            </a:pPr>
            <a:r>
              <a:rPr lang="en-US" sz="700" b="1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ARRIVES SEALED</a:t>
            </a: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/>
          <p:nvPr/>
        </p:nvSpPr>
        <p:spPr>
          <a:xfrm>
            <a:off x="384048" y="896112"/>
            <a:ext cx="3017520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4600"/>
              <a:buFont typeface="Georgia"/>
              <a:buNone/>
            </a:pPr>
            <a:r>
              <a:rPr lang="en-US" sz="4600" b="0" i="0" u="none" strike="noStrike" cap="none" spc="-100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Fortune</a:t>
            </a:r>
            <a:endParaRPr sz="4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 txBox="1"/>
          <p:nvPr/>
        </p:nvSpPr>
        <p:spPr>
          <a:xfrm>
            <a:off x="384048" y="1517904"/>
            <a:ext cx="3017520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4800"/>
              <a:buFont typeface="Georgia"/>
              <a:buNone/>
            </a:pPr>
            <a:r>
              <a:rPr lang="en-US" sz="4800" b="0" i="0" u="none" strike="noStrike" cap="none" spc="-100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Pack</a:t>
            </a:r>
            <a:r>
              <a:rPr lang="en-US" sz="1300" b="0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™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 txBox="1"/>
          <p:nvPr/>
        </p:nvSpPr>
        <p:spPr>
          <a:xfrm>
            <a:off x="384048" y="2231136"/>
            <a:ext cx="2761488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100"/>
              <a:buFont typeface="Georgia"/>
              <a:buNone/>
            </a:pPr>
            <a:r>
              <a:rPr lang="en-US" sz="1100" b="0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RETAIL-GRADE PACKAGING FOR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100"/>
              <a:buFont typeface="Georgia"/>
              <a:buNone/>
            </a:pPr>
            <a:r>
              <a:rPr lang="en-US" sz="1100" b="0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YOUR ONLINE BRAND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84048" y="2779776"/>
            <a:ext cx="2761488" cy="53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250"/>
              <a:buFont typeface="Georgia"/>
              <a:buNone/>
            </a:pPr>
            <a:r>
              <a:rPr lang="en-US" sz="1250" b="1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How does your customer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250"/>
              <a:buFont typeface="Georgia"/>
              <a:buNone/>
            </a:pPr>
            <a:r>
              <a:rPr lang="en-US" sz="1250" b="1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experience the Fortune Pack?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384048" y="3419856"/>
            <a:ext cx="276148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900"/>
              <a:buFont typeface="Georgia"/>
              <a:buNone/>
            </a:pPr>
            <a:r>
              <a:rPr lang="en-US" sz="9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1.  Box arrives at your customer’s door.</a:t>
            </a:r>
            <a:br>
              <a:rPr lang="en-US" sz="9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9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2.  Pull the seal strip to reveal the branded bag.</a:t>
            </a:r>
            <a:br>
              <a:rPr lang="en-US" sz="9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-US" sz="9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3.  The bag separates from the box, ready to reuse.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4048" y="4334256"/>
            <a:ext cx="749808" cy="81381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"/>
          <p:cNvSpPr txBox="1"/>
          <p:nvPr/>
        </p:nvSpPr>
        <p:spPr>
          <a:xfrm>
            <a:off x="1225296" y="4535424"/>
            <a:ext cx="190195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SCAN ME TO SEE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FORTUNE PACK IN ACTION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384048" y="5394960"/>
            <a:ext cx="7004304" cy="1975104"/>
          </a:xfrm>
          <a:prstGeom prst="roundRect">
            <a:avLst>
              <a:gd name="adj" fmla="val 4630"/>
            </a:avLst>
          </a:prstGeom>
          <a:solidFill>
            <a:srgbClr val="FBE4EE"/>
          </a:solidFill>
          <a:ln w="19050" cap="flat" cmpd="sng">
            <a:solidFill>
              <a:srgbClr val="EC00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 txBox="1"/>
          <p:nvPr/>
        </p:nvSpPr>
        <p:spPr>
          <a:xfrm>
            <a:off x="566928" y="5513832"/>
            <a:ext cx="374904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1600"/>
              <a:buFont typeface="Georgia"/>
              <a:buNone/>
            </a:pPr>
            <a:r>
              <a:rPr lang="en-US" sz="1600" b="0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What Your Customers Expect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 txBox="1"/>
          <p:nvPr/>
        </p:nvSpPr>
        <p:spPr>
          <a:xfrm>
            <a:off x="4572000" y="5513832"/>
            <a:ext cx="263347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850"/>
              <a:buFont typeface="Georgia"/>
              <a:buNone/>
            </a:pPr>
            <a:r>
              <a:rPr lang="en-US" sz="850" b="0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PREMIUM PACKAGING DRIVES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850"/>
              <a:buFont typeface="Georgia"/>
              <a:buNone/>
            </a:pPr>
            <a:r>
              <a:rPr lang="en-US" sz="850" b="0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MEASURABLE GROWTH.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530352" y="5943600"/>
            <a:ext cx="6711696" cy="1298448"/>
          </a:xfrm>
          <a:prstGeom prst="roundRect">
            <a:avLst>
              <a:gd name="adj" fmla="val 4930"/>
            </a:avLst>
          </a:prstGeom>
          <a:solidFill>
            <a:srgbClr val="FCEEF4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 txBox="1"/>
          <p:nvPr/>
        </p:nvSpPr>
        <p:spPr>
          <a:xfrm>
            <a:off x="658368" y="6016752"/>
            <a:ext cx="144018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74%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 txBox="1"/>
          <p:nvPr/>
        </p:nvSpPr>
        <p:spPr>
          <a:xfrm>
            <a:off x="658368" y="6437376"/>
            <a:ext cx="14401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of U.S. consumers say packaging design influences their purchasing decisions.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658368" y="7040880"/>
            <a:ext cx="144018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8A92"/>
              </a:buClr>
              <a:buSzPts val="650"/>
              <a:buFont typeface="Georgia"/>
              <a:buNone/>
            </a:pPr>
            <a:r>
              <a:rPr lang="en-US" sz="650" b="0" i="0" u="none" strike="noStrike" cap="none">
                <a:solidFill>
                  <a:srgbClr val="8A8A92"/>
                </a:solidFill>
                <a:latin typeface="Georgia"/>
                <a:ea typeface="Georgia"/>
                <a:cs typeface="Georgia"/>
                <a:sym typeface="Georgia"/>
              </a:rPr>
              <a:t>Ipsos, 2024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2208276" y="6071616"/>
            <a:ext cx="7315" cy="1042416"/>
          </a:xfrm>
          <a:prstGeom prst="rect">
            <a:avLst/>
          </a:prstGeom>
          <a:solidFill>
            <a:srgbClr val="F0C3DA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 txBox="1"/>
          <p:nvPr/>
        </p:nvSpPr>
        <p:spPr>
          <a:xfrm>
            <a:off x="2336292" y="6016752"/>
            <a:ext cx="144018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40%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 txBox="1"/>
          <p:nvPr/>
        </p:nvSpPr>
        <p:spPr>
          <a:xfrm>
            <a:off x="2336292" y="6437376"/>
            <a:ext cx="14401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more likely to repurchase after premium branded packaging.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 txBox="1"/>
          <p:nvPr/>
        </p:nvSpPr>
        <p:spPr>
          <a:xfrm>
            <a:off x="2336292" y="7040880"/>
            <a:ext cx="144018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8A92"/>
              </a:buClr>
              <a:buSzPts val="650"/>
              <a:buFont typeface="Georgia"/>
              <a:buNone/>
            </a:pPr>
            <a:r>
              <a:rPr lang="en-US" sz="650" b="0" i="0" u="none" strike="noStrike" cap="none">
                <a:solidFill>
                  <a:srgbClr val="8A8A92"/>
                </a:solidFill>
                <a:latin typeface="Georgia"/>
                <a:ea typeface="Georgia"/>
                <a:cs typeface="Georgia"/>
                <a:sym typeface="Georgia"/>
              </a:rPr>
              <a:t>Dotcom Distribution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3886200" y="6071616"/>
            <a:ext cx="7315" cy="1042416"/>
          </a:xfrm>
          <a:prstGeom prst="rect">
            <a:avLst/>
          </a:prstGeom>
          <a:solidFill>
            <a:srgbClr val="F0C3DA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 txBox="1"/>
          <p:nvPr/>
        </p:nvSpPr>
        <p:spPr>
          <a:xfrm>
            <a:off x="4014216" y="6016752"/>
            <a:ext cx="144018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55%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 txBox="1"/>
          <p:nvPr/>
        </p:nvSpPr>
        <p:spPr>
          <a:xfrm>
            <a:off x="4014216" y="6437376"/>
            <a:ext cx="14401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of shoppers share unboxing experiences on social media.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"/>
          <p:cNvSpPr txBox="1"/>
          <p:nvPr/>
        </p:nvSpPr>
        <p:spPr>
          <a:xfrm>
            <a:off x="4014216" y="7040880"/>
            <a:ext cx="144018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8A92"/>
              </a:buClr>
              <a:buSzPts val="650"/>
              <a:buFont typeface="Georgia"/>
              <a:buNone/>
            </a:pPr>
            <a:r>
              <a:rPr lang="en-US" sz="650" b="0" i="0" u="none" strike="noStrike" cap="none">
                <a:solidFill>
                  <a:srgbClr val="8A8A92"/>
                </a:solidFill>
                <a:latin typeface="Georgia"/>
                <a:ea typeface="Georgia"/>
                <a:cs typeface="Georgia"/>
                <a:sym typeface="Georgia"/>
              </a:rPr>
              <a:t>Dotcom Distribution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5564124" y="6071616"/>
            <a:ext cx="7315" cy="1042416"/>
          </a:xfrm>
          <a:prstGeom prst="rect">
            <a:avLst/>
          </a:prstGeom>
          <a:solidFill>
            <a:srgbClr val="F0C3DA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 txBox="1"/>
          <p:nvPr/>
        </p:nvSpPr>
        <p:spPr>
          <a:xfrm>
            <a:off x="5692140" y="6016752"/>
            <a:ext cx="144018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2800"/>
              <a:buFont typeface="Georgia"/>
              <a:buNone/>
            </a:pPr>
            <a:r>
              <a:rPr lang="en-US" sz="2800" b="0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0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 txBox="1"/>
          <p:nvPr/>
        </p:nvSpPr>
        <p:spPr>
          <a:xfrm>
            <a:off x="5692140" y="6437376"/>
            <a:ext cx="144018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branding on the outside. Nothing in transit says what is inside, and it arrives tamper-evident.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 txBox="1"/>
          <p:nvPr/>
        </p:nvSpPr>
        <p:spPr>
          <a:xfrm>
            <a:off x="5692140" y="7040880"/>
            <a:ext cx="144018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8A92"/>
              </a:buClr>
              <a:buSzPts val="650"/>
              <a:buFont typeface="Georgia"/>
              <a:buNone/>
            </a:pPr>
            <a:r>
              <a:rPr lang="en-US" sz="650" b="0" i="0" u="none" strike="noStrike" cap="none">
                <a:solidFill>
                  <a:srgbClr val="8A8A92"/>
                </a:solidFill>
                <a:latin typeface="Georgia"/>
                <a:ea typeface="Georgia"/>
                <a:cs typeface="Georgia"/>
                <a:sym typeface="Georgia"/>
              </a:rPr>
              <a:t>Fortune Pack</a:t>
            </a:r>
            <a:endParaRPr sz="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384048" y="7571232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1600"/>
              <a:buFont typeface="Georgia"/>
              <a:buNone/>
            </a:pPr>
            <a:r>
              <a:rPr lang="en-US" sz="1600" b="0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Why Brands Choose Fortune Pack™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2698" y="7955280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"/>
          <p:cNvSpPr txBox="1"/>
          <p:nvPr/>
        </p:nvSpPr>
        <p:spPr>
          <a:xfrm>
            <a:off x="457200" y="8485632"/>
            <a:ext cx="160477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BUILDS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BRAND LOYALTY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 txBox="1"/>
          <p:nvPr/>
        </p:nvSpPr>
        <p:spPr>
          <a:xfrm>
            <a:off x="493776" y="8869680"/>
            <a:ext cx="1531620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A high-quality, reusable bag keeps your brand in customers’ hands longer.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2135124" y="7991856"/>
            <a:ext cx="7315" cy="1572768"/>
          </a:xfrm>
          <a:prstGeom prst="rect">
            <a:avLst/>
          </a:prstGeom>
          <a:solidFill>
            <a:srgbClr val="F0C3DA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" name="Google Shape;54;p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63774" y="7955280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3"/>
          <p:cNvSpPr txBox="1"/>
          <p:nvPr/>
        </p:nvSpPr>
        <p:spPr>
          <a:xfrm>
            <a:off x="2208276" y="8485632"/>
            <a:ext cx="160477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ELEVATES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UNBOXING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2244852" y="8869680"/>
            <a:ext cx="1531620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A premium, gift-like experience made for social media and influencer content.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3886200" y="7991856"/>
            <a:ext cx="7315" cy="1572768"/>
          </a:xfrm>
          <a:prstGeom prst="rect">
            <a:avLst/>
          </a:prstGeom>
          <a:solidFill>
            <a:srgbClr val="F0C3DA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Google Shape;58;p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14850" y="7955280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"/>
          <p:cNvSpPr txBox="1"/>
          <p:nvPr/>
        </p:nvSpPr>
        <p:spPr>
          <a:xfrm>
            <a:off x="3959352" y="8485632"/>
            <a:ext cx="160477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PROTECTS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YOUR PRODUCTS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3995928" y="8869680"/>
            <a:ext cx="1531620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Designed insert and packaging reduce damage and returns.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5637276" y="7991856"/>
            <a:ext cx="7315" cy="1572768"/>
          </a:xfrm>
          <a:prstGeom prst="rect">
            <a:avLst/>
          </a:prstGeom>
          <a:solidFill>
            <a:srgbClr val="F0C3DA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3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65926" y="7955280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 txBox="1"/>
          <p:nvPr/>
        </p:nvSpPr>
        <p:spPr>
          <a:xfrm>
            <a:off x="5710428" y="8485632"/>
            <a:ext cx="160477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SUSTAINABLE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00"/>
              <a:buFont typeface="Georgia"/>
              <a:buNone/>
            </a:pPr>
            <a:r>
              <a:rPr lang="en-US" sz="900" b="1" i="0" u="none" strike="noStrike" cap="none">
                <a:solidFill>
                  <a:srgbClr val="1E1E24"/>
                </a:solidFill>
                <a:latin typeface="Georgia"/>
                <a:ea typeface="Georgia"/>
                <a:cs typeface="Georgia"/>
                <a:sym typeface="Georgia"/>
              </a:rPr>
              <a:t>&amp; MEMORABLE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5747004" y="8869680"/>
            <a:ext cx="1531620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B2B30"/>
              </a:buClr>
              <a:buSzPts val="800"/>
              <a:buFont typeface="Georgia"/>
              <a:buNone/>
            </a:pPr>
            <a:r>
              <a:rPr lang="en-US" sz="800" b="0" i="0" u="none" strike="noStrike" cap="none">
                <a:solidFill>
                  <a:srgbClr val="2B2B30"/>
                </a:solidFill>
                <a:latin typeface="Georgia"/>
                <a:ea typeface="Georgia"/>
                <a:cs typeface="Georgia"/>
                <a:sym typeface="Georgia"/>
              </a:rPr>
              <a:t>Eco-friendly materials and a functional bag customers will actually reuse.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384048" y="9710928"/>
            <a:ext cx="7004304" cy="10973"/>
          </a:xfrm>
          <a:prstGeom prst="rect">
            <a:avLst/>
          </a:prstGeom>
          <a:solidFill>
            <a:srgbClr val="F0C3DA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"/>
          <p:cNvSpPr txBox="1"/>
          <p:nvPr/>
        </p:nvSpPr>
        <p:spPr>
          <a:xfrm>
            <a:off x="384048" y="9784080"/>
            <a:ext cx="7004304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750"/>
              <a:buFont typeface="Georgia"/>
              <a:buNone/>
            </a:pPr>
            <a:r>
              <a:rPr lang="en-US" sz="750" b="0" i="0" u="none" strike="noStrike" cap="none">
                <a:solidFill>
                  <a:srgbClr val="EC008C"/>
                </a:solidFill>
                <a:latin typeface="Georgia"/>
                <a:ea typeface="Georgia"/>
                <a:cs typeface="Georgia"/>
                <a:sym typeface="Georgia"/>
              </a:rPr>
              <a:t>ShipFromStores   ·   Amy Cohen  amy@shipfromstores.com   ·   Rob Kaminski  rob@shipfromstores.com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A45014-7A85-2FE0-C4CE-7C2DA40FEDD7}"/>
              </a:ext>
            </a:extLst>
          </p:cNvPr>
          <p:cNvSpPr txBox="1"/>
          <p:nvPr/>
        </p:nvSpPr>
        <p:spPr>
          <a:xfrm>
            <a:off x="1744133" y="72813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229</Words>
  <Application>Microsoft Macintosh PowerPoint</Application>
  <PresentationFormat>Custom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Amy Cohen</cp:lastModifiedBy>
  <cp:revision>2</cp:revision>
  <dcterms:modified xsi:type="dcterms:W3CDTF">2026-10-09T17:45:23Z</dcterms:modified>
</cp:coreProperties>
</file>