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7772400" cy="10058400"/>
  <p:notesSz cx="10058400" cy="7772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8"/>
    <p:restoredTop sz="94679"/>
  </p:normalViewPr>
  <p:slideViewPr>
    <p:cSldViewPr snapToGrid="0">
      <p:cViewPr varScale="1">
        <p:scale>
          <a:sx n="76" d="100"/>
          <a:sy n="76" d="100"/>
        </p:scale>
        <p:origin x="259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7772400" cy="3255264"/>
          </a:xfrm>
          <a:prstGeom prst="rect">
            <a:avLst/>
          </a:prstGeom>
          <a:solidFill>
            <a:srgbClr val="EC008C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 flipH="1">
            <a:off x="-137160" y="2871216"/>
            <a:ext cx="8046720" cy="402336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66928" y="201168"/>
            <a:ext cx="1316736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" name="Google Shape;19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283464"/>
            <a:ext cx="1078992" cy="74980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>
            <a:off x="4846320" y="201168"/>
            <a:ext cx="2359152" cy="1865376"/>
          </a:xfrm>
          <a:prstGeom prst="roundRect">
            <a:avLst>
              <a:gd name="adj" fmla="val 3431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28616" y="283464"/>
            <a:ext cx="2194560" cy="170078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/>
          <p:nvPr/>
        </p:nvSpPr>
        <p:spPr>
          <a:xfrm>
            <a:off x="566928" y="1243584"/>
            <a:ext cx="402336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1050"/>
              <a:buFont typeface="Calibri"/>
              <a:buNone/>
            </a:pPr>
            <a:r>
              <a:rPr lang="en-US" sz="1050" b="1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ALL PAPER PACK™   ·   DTC &amp; RETAIL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566928" y="1444752"/>
            <a:ext cx="4114800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Less labor.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566928" y="1847088"/>
            <a:ext cx="4114800" cy="42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Better unboxing.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 txBox="1"/>
          <p:nvPr/>
        </p:nvSpPr>
        <p:spPr>
          <a:xfrm>
            <a:off x="566928" y="2286000"/>
            <a:ext cx="6638544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BEAF3"/>
              </a:buClr>
              <a:buSzPts val="1150"/>
              <a:buFont typeface="Calibri"/>
              <a:buNone/>
            </a:pPr>
            <a:r>
              <a:rPr lang="en-US" sz="1150" b="0" i="0" u="none" strike="noStrike" cap="none">
                <a:solidFill>
                  <a:srgbClr val="FBEAF3"/>
                </a:solidFill>
                <a:latin typeface="Calibri"/>
                <a:ea typeface="Calibri"/>
                <a:cs typeface="Calibri"/>
                <a:sym typeface="Calibri"/>
              </a:rPr>
              <a:t>Void fill leaves the pack station entirely — nothing to buy, store, stage, or dispense. The same order packed in about a third less time, arriving with a premium, on-brand unboxing, and no new equipment.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566928" y="3438144"/>
            <a:ext cx="663854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THE LABOR SAVINGS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566928" y="3639312"/>
            <a:ext cx="2127504" cy="731520"/>
          </a:xfrm>
          <a:prstGeom prst="roundRect">
            <a:avLst>
              <a:gd name="adj" fmla="val 8750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66928" y="3703320"/>
            <a:ext cx="212750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600"/>
              <a:buFont typeface="Calibri"/>
              <a:buNone/>
            </a:pPr>
            <a:r>
              <a:rPr lang="en-US" sz="26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35%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 txBox="1"/>
          <p:nvPr/>
        </p:nvSpPr>
        <p:spPr>
          <a:xfrm>
            <a:off x="566928" y="4069080"/>
            <a:ext cx="2127504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faster — 51 → 33 sec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2822448" y="3639312"/>
            <a:ext cx="2127504" cy="731520"/>
          </a:xfrm>
          <a:prstGeom prst="roundRect">
            <a:avLst>
              <a:gd name="adj" fmla="val 8750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/>
          <p:nvPr/>
        </p:nvSpPr>
        <p:spPr>
          <a:xfrm>
            <a:off x="2822448" y="3703320"/>
            <a:ext cx="212750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100"/>
              <a:buFont typeface="Calibri"/>
              <a:buNone/>
            </a:pPr>
            <a:r>
              <a:rPr lang="en-US" sz="21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Up to 40%</a:t>
            </a:r>
            <a:endParaRPr sz="2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 txBox="1"/>
          <p:nvPr/>
        </p:nvSpPr>
        <p:spPr>
          <a:xfrm>
            <a:off x="2822448" y="4069080"/>
            <a:ext cx="2127504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lower labor cost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077968" y="3639312"/>
            <a:ext cx="2127504" cy="731520"/>
          </a:xfrm>
          <a:prstGeom prst="roundRect">
            <a:avLst>
              <a:gd name="adj" fmla="val 8750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 txBox="1"/>
          <p:nvPr/>
        </p:nvSpPr>
        <p:spPr>
          <a:xfrm>
            <a:off x="5077968" y="3703320"/>
            <a:ext cx="2127504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2600"/>
              <a:buFont typeface="Calibri"/>
              <a:buNone/>
            </a:pPr>
            <a:r>
              <a:rPr lang="en-US" sz="26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$0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 txBox="1"/>
          <p:nvPr/>
        </p:nvSpPr>
        <p:spPr>
          <a:xfrm>
            <a:off x="5077968" y="4069080"/>
            <a:ext cx="2127504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new equipment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 txBox="1"/>
          <p:nvPr/>
        </p:nvSpPr>
        <p:spPr>
          <a:xfrm>
            <a:off x="566928" y="4425696"/>
            <a:ext cx="663854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Typical ROI payback in under 90 days.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566928" y="4626864"/>
            <a:ext cx="663854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7A82"/>
              </a:buClr>
              <a:buSzPts val="850"/>
              <a:buFont typeface="Calibri"/>
              <a:buNone/>
            </a:pPr>
            <a:r>
              <a:rPr lang="en-US" sz="850" b="0" i="1" u="none" strike="noStrike" cap="none">
                <a:solidFill>
                  <a:srgbClr val="7A7A82"/>
                </a:solidFill>
                <a:latin typeface="Calibri"/>
                <a:ea typeface="Calibri"/>
                <a:cs typeface="Calibri"/>
                <a:sym typeface="Calibri"/>
              </a:rPr>
              <a:t>Timed side-by-side comparison — watch it in the Battle of the Boxes demo. Results vary by order profile and station layout.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 txBox="1"/>
          <p:nvPr/>
        </p:nvSpPr>
        <p:spPr>
          <a:xfrm>
            <a:off x="566928" y="4864608"/>
            <a:ext cx="663854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THE PRODUCT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566928" y="5084064"/>
            <a:ext cx="2127504" cy="1536192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 cap="flat" cmpd="sng">
            <a:solidFill>
              <a:srgbClr val="F2C9E0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25400" dir="5400000" algn="bl" rotWithShape="0">
              <a:srgbClr val="C9A8BC">
                <a:alpha val="3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" name="Google Shape;40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7448" y="5138928"/>
            <a:ext cx="1426464" cy="142646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"/>
          <p:cNvSpPr/>
          <p:nvPr/>
        </p:nvSpPr>
        <p:spPr>
          <a:xfrm>
            <a:off x="566928" y="6711696"/>
            <a:ext cx="2127504" cy="603504"/>
          </a:xfrm>
          <a:prstGeom prst="roundRect">
            <a:avLst>
              <a:gd name="adj" fmla="val 7576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 txBox="1"/>
          <p:nvPr/>
        </p:nvSpPr>
        <p:spPr>
          <a:xfrm>
            <a:off x="566928" y="6748272"/>
            <a:ext cx="212750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ZERO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 txBox="1"/>
          <p:nvPr/>
        </p:nvSpPr>
        <p:spPr>
          <a:xfrm>
            <a:off x="566928" y="6958584"/>
            <a:ext cx="2127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void fill needed</a:t>
            </a:r>
            <a:endParaRPr sz="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 txBox="1"/>
          <p:nvPr/>
        </p:nvSpPr>
        <p:spPr>
          <a:xfrm>
            <a:off x="621792" y="7123176"/>
            <a:ext cx="2017776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7A82"/>
              </a:buClr>
              <a:buSzPts val="800"/>
              <a:buFont typeface="Calibri"/>
              <a:buNone/>
            </a:pPr>
            <a:r>
              <a:rPr lang="en-US" sz="800" b="0" i="0" u="none" strike="noStrike" cap="none">
                <a:solidFill>
                  <a:srgbClr val="7A7A82"/>
                </a:solidFill>
                <a:latin typeface="Calibri"/>
                <a:ea typeface="Calibri"/>
                <a:cs typeface="Calibri"/>
                <a:sym typeface="Calibri"/>
              </a:rPr>
              <a:t>nothing to buy, store, or reorder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2822448" y="5084064"/>
            <a:ext cx="2127504" cy="1536192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 cap="flat" cmpd="sng">
            <a:solidFill>
              <a:srgbClr val="F2C9E0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25400" dir="5400000" algn="bl" rotWithShape="0">
              <a:srgbClr val="C9A8BC">
                <a:alpha val="3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" name="Google Shape;46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72968" y="5138928"/>
            <a:ext cx="1426464" cy="142646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"/>
          <p:cNvSpPr/>
          <p:nvPr/>
        </p:nvSpPr>
        <p:spPr>
          <a:xfrm>
            <a:off x="2822448" y="6711696"/>
            <a:ext cx="2127504" cy="603504"/>
          </a:xfrm>
          <a:prstGeom prst="roundRect">
            <a:avLst>
              <a:gd name="adj" fmla="val 7576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 txBox="1"/>
          <p:nvPr/>
        </p:nvSpPr>
        <p:spPr>
          <a:xfrm>
            <a:off x="2822448" y="6748272"/>
            <a:ext cx="212750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100%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2822448" y="6958584"/>
            <a:ext cx="2127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paper, recyclable</a:t>
            </a:r>
            <a:endParaRPr sz="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2877312" y="7123176"/>
            <a:ext cx="2017776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7A82"/>
              </a:buClr>
              <a:buSzPts val="800"/>
              <a:buFont typeface="Calibri"/>
              <a:buNone/>
            </a:pPr>
            <a:r>
              <a:rPr lang="en-US" sz="800" b="0" i="0" u="none" strike="noStrike" cap="none">
                <a:solidFill>
                  <a:srgbClr val="7A7A82"/>
                </a:solidFill>
                <a:latin typeface="Calibri"/>
                <a:ea typeface="Calibri"/>
                <a:cs typeface="Calibri"/>
                <a:sym typeface="Calibri"/>
              </a:rPr>
              <a:t>nothing for customers to throw away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5077968" y="5084064"/>
            <a:ext cx="2127504" cy="1536192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12700" cap="flat" cmpd="sng">
            <a:solidFill>
              <a:srgbClr val="F2C9E0"/>
            </a:solidFill>
            <a:prstDash val="solid"/>
            <a:round/>
            <a:headEnd type="none" w="sm" len="sm"/>
            <a:tailEnd type="none" w="sm" len="sm"/>
          </a:ln>
          <a:effectLst>
            <a:outerShdw blurRad="114300" dist="25400" dir="5400000" algn="bl" rotWithShape="0">
              <a:srgbClr val="C9A8BC">
                <a:alpha val="3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" name="Google Shape;52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28488" y="5138928"/>
            <a:ext cx="1426464" cy="1426464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/>
          <p:nvPr/>
        </p:nvSpPr>
        <p:spPr>
          <a:xfrm>
            <a:off x="5077968" y="6711696"/>
            <a:ext cx="2127504" cy="603504"/>
          </a:xfrm>
          <a:prstGeom prst="roundRect">
            <a:avLst>
              <a:gd name="adj" fmla="val 7576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3"/>
          <p:cNvSpPr txBox="1"/>
          <p:nvPr/>
        </p:nvSpPr>
        <p:spPr>
          <a:xfrm>
            <a:off x="5077968" y="6748272"/>
            <a:ext cx="212750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5 STEPS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5077968" y="6958584"/>
            <a:ext cx="2127504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simple assembly</a:t>
            </a:r>
            <a:endParaRPr sz="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5132832" y="7123176"/>
            <a:ext cx="2017776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7A82"/>
              </a:buClr>
              <a:buSzPts val="800"/>
              <a:buFont typeface="Calibri"/>
              <a:buNone/>
            </a:pPr>
            <a:r>
              <a:rPr lang="en-US" sz="800" b="0" i="0" u="none" strike="noStrike" cap="none">
                <a:solidFill>
                  <a:srgbClr val="7A7A82"/>
                </a:solidFill>
                <a:latin typeface="Calibri"/>
                <a:ea typeface="Calibri"/>
                <a:cs typeface="Calibri"/>
                <a:sym typeface="Calibri"/>
              </a:rPr>
              <a:t>tape · load · gather · tape · label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66928" y="7388352"/>
            <a:ext cx="4383024" cy="694944"/>
          </a:xfrm>
          <a:prstGeom prst="roundRect">
            <a:avLst>
              <a:gd name="adj" fmla="val 7895"/>
            </a:avLst>
          </a:prstGeom>
          <a:solidFill>
            <a:srgbClr val="FBEAF3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3"/>
          <p:cNvSpPr txBox="1"/>
          <p:nvPr/>
        </p:nvSpPr>
        <p:spPr>
          <a:xfrm>
            <a:off x="566928" y="7488936"/>
            <a:ext cx="438302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TWO SIZES</a:t>
            </a:r>
            <a:endParaRPr sz="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566928" y="7717536"/>
            <a:ext cx="4383024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10" × 6" × 4"   and   12" × 9" × 7"   ·   Sold in 25-packs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5077968" y="7388352"/>
            <a:ext cx="2127504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 cap="flat" cmpd="sng">
            <a:solidFill>
              <a:srgbClr val="F2C9E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69408" y="7461504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3"/>
          <p:cNvSpPr txBox="1"/>
          <p:nvPr/>
        </p:nvSpPr>
        <p:spPr>
          <a:xfrm>
            <a:off x="5791200" y="7534656"/>
            <a:ext cx="132283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Battle of the boxes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 txBox="1"/>
          <p:nvPr/>
        </p:nvSpPr>
        <p:spPr>
          <a:xfrm>
            <a:off x="5791200" y="7735824"/>
            <a:ext cx="132283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E1E24"/>
              </a:buClr>
              <a:buSzPts val="950"/>
              <a:buFont typeface="Calibri"/>
              <a:buNone/>
            </a:pPr>
            <a:r>
              <a:rPr lang="en-US" sz="950" b="0" i="0" u="none" strike="noStrike" cap="none">
                <a:solidFill>
                  <a:srgbClr val="1E1E24"/>
                </a:solidFill>
                <a:latin typeface="Calibri"/>
                <a:ea typeface="Calibri"/>
                <a:cs typeface="Calibri"/>
                <a:sym typeface="Calibri"/>
              </a:rPr>
              <a:t>See the timed test</a:t>
            </a:r>
            <a:endParaRPr sz="9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0" y="8193024"/>
            <a:ext cx="7772400" cy="1865376"/>
          </a:xfrm>
          <a:prstGeom prst="rect">
            <a:avLst/>
          </a:prstGeom>
          <a:solidFill>
            <a:srgbClr val="EC008C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/>
          <p:nvPr/>
        </p:nvSpPr>
        <p:spPr>
          <a:xfrm rot="10800000" flipH="1">
            <a:off x="-137160" y="8174736"/>
            <a:ext cx="8046720" cy="384048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"/>
          <p:cNvSpPr txBox="1"/>
          <p:nvPr/>
        </p:nvSpPr>
        <p:spPr>
          <a:xfrm>
            <a:off x="566928" y="8631936"/>
            <a:ext cx="2935224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Talk to us about volume.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 txBox="1"/>
          <p:nvPr/>
        </p:nvSpPr>
        <p:spPr>
          <a:xfrm>
            <a:off x="566928" y="8942832"/>
            <a:ext cx="293522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1050"/>
              <a:buFont typeface="Calibri"/>
              <a:buNone/>
            </a:pPr>
            <a:r>
              <a:rPr lang="en-US" sz="1050" b="0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Samples, pricing, and a pack-station walkthrough.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566928" y="9198864"/>
            <a:ext cx="2935224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50"/>
              <a:buFont typeface="Calibri"/>
              <a:buNone/>
            </a:pPr>
            <a:r>
              <a:rPr lang="en-US" sz="14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shipfromstores.com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566928" y="9491472"/>
            <a:ext cx="293522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Amy Cohen   amy@shipfromstores.com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566928" y="9692640"/>
            <a:ext cx="2935224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Rob Kaminski   rob@shipfromstores.com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3685032" y="8467344"/>
            <a:ext cx="352044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OR START WITH A 25-PACK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 txBox="1"/>
          <p:nvPr/>
        </p:nvSpPr>
        <p:spPr>
          <a:xfrm>
            <a:off x="3685032" y="8668512"/>
            <a:ext cx="3520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lang="en-US" sz="8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orders out the door without adding headcount.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3685032" y="8842248"/>
            <a:ext cx="352044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CD9EC"/>
              </a:buClr>
              <a:buSzPts val="800"/>
              <a:buFont typeface="Calibri"/>
              <a:buNone/>
            </a:pPr>
            <a:r>
              <a:rPr lang="en-US" sz="800" b="0" i="0" u="none" strike="noStrike" cap="none">
                <a:solidFill>
                  <a:srgbClr val="FCD9EC"/>
                </a:solidFill>
                <a:latin typeface="Calibri"/>
                <a:ea typeface="Calibri"/>
                <a:cs typeface="Calibri"/>
                <a:sym typeface="Calibri"/>
              </a:rPr>
              <a:t>No minimum  ·  No contract  ·  Same box we ship at pallet volume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3685032" y="9052560"/>
            <a:ext cx="804672" cy="932688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" name="Google Shape;75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67328" y="9107424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"/>
          <p:cNvSpPr txBox="1"/>
          <p:nvPr/>
        </p:nvSpPr>
        <p:spPr>
          <a:xfrm>
            <a:off x="3685032" y="9774936"/>
            <a:ext cx="804672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850"/>
              <a:buFont typeface="Calibri"/>
              <a:buNone/>
            </a:pPr>
            <a:r>
              <a:rPr lang="en-US" sz="85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Amazon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4590288" y="9052560"/>
            <a:ext cx="804672" cy="932688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" name="Google Shape;78;p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72584" y="9107424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 txBox="1"/>
          <p:nvPr/>
        </p:nvSpPr>
        <p:spPr>
          <a:xfrm>
            <a:off x="4590288" y="9774936"/>
            <a:ext cx="804672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850"/>
              <a:buFont typeface="Calibri"/>
              <a:buNone/>
            </a:pPr>
            <a:r>
              <a:rPr lang="en-US" sz="85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Walmart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5495544" y="9052560"/>
            <a:ext cx="804672" cy="932688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" name="Google Shape;81;p3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577840" y="9107424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 txBox="1"/>
          <p:nvPr/>
        </p:nvSpPr>
        <p:spPr>
          <a:xfrm>
            <a:off x="5495544" y="9774936"/>
            <a:ext cx="804672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850"/>
              <a:buFont typeface="Calibri"/>
              <a:buNone/>
            </a:pPr>
            <a:r>
              <a:rPr lang="en-US" sz="85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eBay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6400800" y="9052560"/>
            <a:ext cx="804672" cy="932688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2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" name="Google Shape;84;p3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483096" y="9107424"/>
            <a:ext cx="640080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"/>
          <p:cNvSpPr txBox="1"/>
          <p:nvPr/>
        </p:nvSpPr>
        <p:spPr>
          <a:xfrm>
            <a:off x="6400800" y="9774936"/>
            <a:ext cx="804672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C008C"/>
              </a:buClr>
              <a:buSzPts val="850"/>
              <a:buFont typeface="Calibri"/>
              <a:buNone/>
            </a:pPr>
            <a:r>
              <a:rPr lang="en-US" sz="850" b="1" i="0" u="none" strike="noStrike" cap="none">
                <a:solidFill>
                  <a:srgbClr val="EC008C"/>
                </a:solidFill>
                <a:latin typeface="Calibri"/>
                <a:ea typeface="Calibri"/>
                <a:cs typeface="Calibri"/>
                <a:sym typeface="Calibri"/>
              </a:rPr>
              <a:t>TikTok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Microsoft Macintosh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Amy Cohen</cp:lastModifiedBy>
  <cp:revision>1</cp:revision>
  <dcterms:modified xsi:type="dcterms:W3CDTF">2026-10-16T12:51:40Z</dcterms:modified>
</cp:coreProperties>
</file>